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9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73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8" d="100"/>
          <a:sy n="58" d="100"/>
        </p:scale>
        <p:origin x="98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12/15/2025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008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530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8515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20324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3072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3206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7662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7227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251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168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832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609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855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068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608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420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578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4142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D330AE6-0F80-427C-98F9-09B303FA9E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5536" y="2448498"/>
            <a:ext cx="4145402" cy="3291289"/>
          </a:xfrm>
        </p:spPr>
        <p:txBody>
          <a:bodyPr>
            <a:normAutofit/>
          </a:bodyPr>
          <a:lstStyle/>
          <a:p>
            <a:r>
              <a:rPr lang="en-IN" sz="3600" b="1" dirty="0"/>
              <a:t>Team-a</a:t>
            </a:r>
          </a:p>
          <a:p>
            <a:r>
              <a:rPr lang="en-IN" b="1" dirty="0"/>
              <a:t>Guided by: </a:t>
            </a:r>
            <a:r>
              <a:rPr lang="en-IN" b="1" dirty="0">
                <a:latin typeface="Georgia" panose="02040502050405020303" pitchFamily="18" charset="0"/>
              </a:rPr>
              <a:t>Sangeetha mam</a:t>
            </a:r>
            <a:endParaRPr lang="en-IN" dirty="0">
              <a:latin typeface="Georgia" panose="02040502050405020303" pitchFamily="18" charset="0"/>
            </a:endParaRPr>
          </a:p>
          <a:p>
            <a:r>
              <a:rPr lang="en-IN" sz="2400" b="1" dirty="0"/>
              <a:t>Done by:</a:t>
            </a:r>
          </a:p>
          <a:p>
            <a:r>
              <a:rPr lang="en-IN" dirty="0"/>
              <a:t>Yeddu divya </a:t>
            </a:r>
            <a:r>
              <a:rPr lang="en-IN"/>
              <a:t>sri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220E55-643F-1664-9F44-ABE11D1D55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699" t="7736" r="-227" b="19460"/>
          <a:stretch>
            <a:fillRect/>
          </a:stretch>
        </p:blipFill>
        <p:spPr>
          <a:xfrm>
            <a:off x="2016699" y="692515"/>
            <a:ext cx="5108223" cy="5472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422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C98732-EA6E-1503-8289-EE1D10E39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22" y="820008"/>
            <a:ext cx="6042364" cy="24237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C5F6D1-0D4B-B33B-FCBB-97F2FC46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791" y="143221"/>
            <a:ext cx="5537801" cy="25104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A77F80-303F-3C41-1ED1-C6DA0FEB0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75" y="3429000"/>
            <a:ext cx="6422153" cy="33365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9EB8DC-FE0B-C8A0-5192-B27181B7F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7329" y="4204311"/>
            <a:ext cx="5120039" cy="1154017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C161681-8610-E5CB-CBD1-93D0EE2C1C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552911"/>
              </p:ext>
            </p:extLst>
          </p:nvPr>
        </p:nvGraphicFramePr>
        <p:xfrm>
          <a:off x="2318812" y="268965"/>
          <a:ext cx="278199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1998">
                  <a:extLst>
                    <a:ext uri="{9D8B030D-6E8A-4147-A177-3AD203B41FA5}">
                      <a16:colId xmlns:a16="http://schemas.microsoft.com/office/drawing/2014/main" val="4047605599"/>
                    </a:ext>
                  </a:extLst>
                </a:gridCol>
              </a:tblGrid>
              <a:tr h="316933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VISUALS OF PLOTS:</a:t>
                      </a:r>
                    </a:p>
                  </a:txBody>
                  <a:tcPr>
                    <a:blipFill>
                      <a:blip r:embed="rId6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79010306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7D61909-3BE8-CCA1-CE5D-E52152E01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758101"/>
              </p:ext>
            </p:extLst>
          </p:nvPr>
        </p:nvGraphicFramePr>
        <p:xfrm>
          <a:off x="7580766" y="3331940"/>
          <a:ext cx="3713163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63">
                  <a:extLst>
                    <a:ext uri="{9D8B030D-6E8A-4147-A177-3AD203B41FA5}">
                      <a16:colId xmlns:a16="http://schemas.microsoft.com/office/drawing/2014/main" val="612958579"/>
                    </a:ext>
                  </a:extLst>
                </a:gridCol>
              </a:tblGrid>
              <a:tr h="54302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Here we can download the report and open the dashboard</a:t>
                      </a:r>
                    </a:p>
                  </a:txBody>
                  <a:tcPr>
                    <a:blipFill>
                      <a:blip r:embed="rId6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839581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016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386C23-3C13-0794-8608-A2B767C98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792" y="590220"/>
            <a:ext cx="6017814" cy="567756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9A91121-3AFA-FBCC-B19F-001263EE35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104079"/>
              </p:ext>
            </p:extLst>
          </p:nvPr>
        </p:nvGraphicFramePr>
        <p:xfrm>
          <a:off x="1002535" y="1927951"/>
          <a:ext cx="361353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3533">
                  <a:extLst>
                    <a:ext uri="{9D8B030D-6E8A-4147-A177-3AD203B41FA5}">
                      <a16:colId xmlns:a16="http://schemas.microsoft.com/office/drawing/2014/main" val="1023487467"/>
                    </a:ext>
                  </a:extLst>
                </a:gridCol>
              </a:tblGrid>
              <a:tr h="821858">
                <a:tc>
                  <a:txBody>
                    <a:bodyPr/>
                    <a:lstStyle/>
                    <a:p>
                      <a:endParaRPr lang="en-IN" dirty="0"/>
                    </a:p>
                    <a:p>
                      <a:r>
                        <a:rPr lang="en-IN" sz="2400" dirty="0">
                          <a:solidFill>
                            <a:schemeClr val="bg1"/>
                          </a:solidFill>
                        </a:rPr>
                        <a:t>DOWNLOADED REPORT APPERS LIKE THIS:</a:t>
                      </a:r>
                    </a:p>
                    <a:p>
                      <a:endParaRPr lang="en-IN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7754335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4008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31DD78-047F-F51E-9CC2-B79F5A918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89" y="1443209"/>
            <a:ext cx="10233421" cy="5075111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435E58A-3F68-2367-F579-8968E409B9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117741"/>
              </p:ext>
            </p:extLst>
          </p:nvPr>
        </p:nvGraphicFramePr>
        <p:xfrm>
          <a:off x="1729648" y="539827"/>
          <a:ext cx="8430352" cy="663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0352">
                  <a:extLst>
                    <a:ext uri="{9D8B030D-6E8A-4147-A177-3AD203B41FA5}">
                      <a16:colId xmlns:a16="http://schemas.microsoft.com/office/drawing/2014/main" val="2937087863"/>
                    </a:ext>
                  </a:extLst>
                </a:gridCol>
              </a:tblGrid>
              <a:tr h="663215">
                <a:tc>
                  <a:txBody>
                    <a:bodyPr/>
                    <a:lstStyle/>
                    <a:p>
                      <a:r>
                        <a:rPr lang="en-IN" sz="2400" dirty="0">
                          <a:solidFill>
                            <a:schemeClr val="bg1"/>
                          </a:solidFill>
                        </a:rPr>
                        <a:t>Step 4: Dashboard Overview</a:t>
                      </a:r>
                    </a:p>
                  </a:txBody>
                  <a:tcP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417346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1775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27AF22-69F1-4B85-F865-E9B275F23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585" y="1421140"/>
            <a:ext cx="9382699" cy="4694072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0AE1C83-8C66-7AA9-DCD3-0ADEAFF69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637926"/>
              </p:ext>
            </p:extLst>
          </p:nvPr>
        </p:nvGraphicFramePr>
        <p:xfrm>
          <a:off x="1035585" y="661012"/>
          <a:ext cx="9382699" cy="473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2699">
                  <a:extLst>
                    <a:ext uri="{9D8B030D-6E8A-4147-A177-3AD203B41FA5}">
                      <a16:colId xmlns:a16="http://schemas.microsoft.com/office/drawing/2014/main" val="1388416239"/>
                    </a:ext>
                  </a:extLst>
                </a:gridCol>
              </a:tblGrid>
              <a:tr h="473725">
                <a:tc>
                  <a:txBody>
                    <a:bodyPr/>
                    <a:lstStyle/>
                    <a:p>
                      <a:r>
                        <a:rPr lang="en-IN" sz="2400" dirty="0">
                          <a:solidFill>
                            <a:schemeClr val="bg1"/>
                          </a:solidFill>
                        </a:rPr>
                        <a:t>Step 5: Editing the particular Expense from the Transactions</a:t>
                      </a:r>
                    </a:p>
                  </a:txBody>
                  <a:tcP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10112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107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310567-C186-015D-D347-C157BFFEB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33" y="1266939"/>
            <a:ext cx="5042895" cy="5271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6A6CBE-EAC8-8EC2-7958-4C5145681F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4548" b="7914"/>
          <a:stretch>
            <a:fillRect/>
          </a:stretch>
        </p:blipFill>
        <p:spPr>
          <a:xfrm>
            <a:off x="6744679" y="233802"/>
            <a:ext cx="5042895" cy="31811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BC4E5A-09C0-B65A-093A-BB750E438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184" y="3596699"/>
            <a:ext cx="5239884" cy="2941811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6046B74-59AF-1318-6588-345E6C967D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991187"/>
              </p:ext>
            </p:extLst>
          </p:nvPr>
        </p:nvGraphicFramePr>
        <p:xfrm>
          <a:off x="404426" y="319490"/>
          <a:ext cx="5930273" cy="559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0273">
                  <a:extLst>
                    <a:ext uri="{9D8B030D-6E8A-4147-A177-3AD203B41FA5}">
                      <a16:colId xmlns:a16="http://schemas.microsoft.com/office/drawing/2014/main" val="1156488165"/>
                    </a:ext>
                  </a:extLst>
                </a:gridCol>
              </a:tblGrid>
              <a:tr h="559412">
                <a:tc>
                  <a:txBody>
                    <a:bodyPr/>
                    <a:lstStyle/>
                    <a:p>
                      <a:r>
                        <a:rPr lang="en-IN" sz="2400" dirty="0">
                          <a:solidFill>
                            <a:schemeClr val="bg1"/>
                          </a:solidFill>
                        </a:rPr>
                        <a:t>Step 6: Delete the particular transaction </a:t>
                      </a:r>
                    </a:p>
                  </a:txBody>
                  <a:tcPr>
                    <a:blipFill>
                      <a:blip r:embed="rId5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234253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758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C2A8BB-B166-3CCA-75D8-CE3ECAF04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370" y="1525448"/>
            <a:ext cx="9295259" cy="4776199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144989A-06F9-8386-5DE5-CBC9BA893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7048107"/>
              </p:ext>
            </p:extLst>
          </p:nvPr>
        </p:nvGraphicFramePr>
        <p:xfrm>
          <a:off x="1448370" y="556353"/>
          <a:ext cx="8940536" cy="6885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0536">
                  <a:extLst>
                    <a:ext uri="{9D8B030D-6E8A-4147-A177-3AD203B41FA5}">
                      <a16:colId xmlns:a16="http://schemas.microsoft.com/office/drawing/2014/main" val="3377653927"/>
                    </a:ext>
                  </a:extLst>
                </a:gridCol>
              </a:tblGrid>
              <a:tr h="688553">
                <a:tc>
                  <a:txBody>
                    <a:bodyPr/>
                    <a:lstStyle/>
                    <a:p>
                      <a:r>
                        <a:rPr lang="en-IN" sz="2400" dirty="0">
                          <a:solidFill>
                            <a:schemeClr val="bg1"/>
                          </a:solidFill>
                        </a:rPr>
                        <a:t>Step 7: Add Expense--- we can add a new transaction.</a:t>
                      </a:r>
                    </a:p>
                  </a:txBody>
                  <a:tcP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4233286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6067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FB9356-0F0B-B17F-3849-D70462BF0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475" y="740355"/>
            <a:ext cx="7231670" cy="38850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0E3D91-B730-6975-8A06-05F1C57A3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49" y="4867468"/>
            <a:ext cx="11193137" cy="144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798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73417F-5117-562B-9D1E-38FA565DC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81" y="2344854"/>
            <a:ext cx="11244438" cy="291744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AEB6ABF-AC54-A666-EB80-FB7E85B47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222933"/>
              </p:ext>
            </p:extLst>
          </p:nvPr>
        </p:nvGraphicFramePr>
        <p:xfrm>
          <a:off x="1299990" y="925416"/>
          <a:ext cx="8804925" cy="5618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04925">
                  <a:extLst>
                    <a:ext uri="{9D8B030D-6E8A-4147-A177-3AD203B41FA5}">
                      <a16:colId xmlns:a16="http://schemas.microsoft.com/office/drawing/2014/main" val="1303252205"/>
                    </a:ext>
                  </a:extLst>
                </a:gridCol>
              </a:tblGrid>
              <a:tr h="561861">
                <a:tc>
                  <a:txBody>
                    <a:bodyPr/>
                    <a:lstStyle/>
                    <a:p>
                      <a:r>
                        <a:rPr lang="en-IN" sz="2400" dirty="0">
                          <a:solidFill>
                            <a:schemeClr val="bg1"/>
                          </a:solidFill>
                        </a:rPr>
                        <a:t>Step 8: Here we can upload the CSV.</a:t>
                      </a:r>
                    </a:p>
                  </a:txBody>
                  <a:tcP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724570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4542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31EDD24-7F76-5D32-0926-5B72A3B161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854760"/>
              </p:ext>
            </p:extLst>
          </p:nvPr>
        </p:nvGraphicFramePr>
        <p:xfrm>
          <a:off x="749148" y="440675"/>
          <a:ext cx="5499252" cy="592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9252">
                  <a:extLst>
                    <a:ext uri="{9D8B030D-6E8A-4147-A177-3AD203B41FA5}">
                      <a16:colId xmlns:a16="http://schemas.microsoft.com/office/drawing/2014/main" val="1821084608"/>
                    </a:ext>
                  </a:extLst>
                </a:gridCol>
              </a:tblGrid>
              <a:tr h="5629619">
                <a:tc>
                  <a:txBody>
                    <a:bodyPr/>
                    <a:lstStyle/>
                    <a:p>
                      <a:r>
                        <a:rPr lang="en-IN" sz="3600" dirty="0">
                          <a:solidFill>
                            <a:schemeClr val="bg1"/>
                          </a:solidFill>
                        </a:rPr>
                        <a:t>Model Evaluation:</a:t>
                      </a:r>
                    </a:p>
                    <a:p>
                      <a:endParaRPr lang="en-IN" sz="1100" dirty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The model accuracy was measured using standard 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ML</a:t>
                      </a: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 metrics.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MAE</a:t>
                      </a: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 (Mean Absolute Error): Shows the average difference between actual and predicted values.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RMSE </a:t>
                      </a: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(Root Mean Square Error): Measures error while giving more weight to larger mistakes.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R² Score </a:t>
                      </a: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(Coefficient of Determination): Indicates how well the model fits the data.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Results show the model provides reliable expense predictions.</a:t>
                      </a:r>
                    </a:p>
                    <a:p>
                      <a:endParaRPr lang="en-IN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307295709"/>
                  </a:ext>
                </a:extLst>
              </a:tr>
            </a:tbl>
          </a:graphicData>
        </a:graphic>
      </p:graphicFrame>
      <p:sp>
        <p:nvSpPr>
          <p:cNvPr id="3" name="AutoShape 2" descr="AI-Powered Financial Management Tools">
            <a:extLst>
              <a:ext uri="{FF2B5EF4-FFF2-40B4-BE49-F238E27FC236}">
                <a16:creationId xmlns:a16="http://schemas.microsoft.com/office/drawing/2014/main" id="{BD92785F-179D-55F9-8F3D-67061A68B17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078" name="Picture 6" descr="TRENDS Research &amp; Advisory - Smart Finance: How AI is Shaping the Future of  Budgeting and Investing">
            <a:extLst>
              <a:ext uri="{FF2B5EF4-FFF2-40B4-BE49-F238E27FC236}">
                <a16:creationId xmlns:a16="http://schemas.microsoft.com/office/drawing/2014/main" id="{9089E4D8-0F12-2D6F-3EC1-DC94763BF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816" y="1509311"/>
            <a:ext cx="5457436" cy="311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401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4B6F6CB-EF02-2C4D-0157-700CBD0FE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436234"/>
              </p:ext>
            </p:extLst>
          </p:nvPr>
        </p:nvGraphicFramePr>
        <p:xfrm>
          <a:off x="6096000" y="881348"/>
          <a:ext cx="5761821" cy="493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1821">
                  <a:extLst>
                    <a:ext uri="{9D8B030D-6E8A-4147-A177-3AD203B41FA5}">
                      <a16:colId xmlns:a16="http://schemas.microsoft.com/office/drawing/2014/main" val="2347795234"/>
                    </a:ext>
                  </a:extLst>
                </a:gridCol>
              </a:tblGrid>
              <a:tr h="3899971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Advantages: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Simple and user-friendly interface suitable for any user.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Machine Learning helps predict future expenses accurately.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Visual charts make it easy to understand spending patterns.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Lightweight system using CSV, no complex database required.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Can be easily extended or upgraded with more features in the future.</a:t>
                      </a:r>
                    </a:p>
                    <a:p>
                      <a:endParaRPr lang="en-IN" dirty="0"/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4091218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C826687C-3F23-D002-97C0-65CC9C5BF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82" y="1695681"/>
            <a:ext cx="542925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1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3092957-0055-FB17-2373-5F8A82BC54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694930"/>
              </p:ext>
            </p:extLst>
          </p:nvPr>
        </p:nvGraphicFramePr>
        <p:xfrm>
          <a:off x="1322026" y="922112"/>
          <a:ext cx="5210976" cy="512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0976">
                  <a:extLst>
                    <a:ext uri="{9D8B030D-6E8A-4147-A177-3AD203B41FA5}">
                      <a16:colId xmlns:a16="http://schemas.microsoft.com/office/drawing/2014/main" val="1997046772"/>
                    </a:ext>
                  </a:extLst>
                </a:gridCol>
              </a:tblGrid>
              <a:tr h="5126148">
                <a:tc>
                  <a:txBody>
                    <a:bodyPr/>
                    <a:lstStyle/>
                    <a:p>
                      <a:r>
                        <a:rPr lang="en-IN" sz="3600" dirty="0">
                          <a:solidFill>
                            <a:schemeClr val="bg1"/>
                          </a:solidFill>
                        </a:rPr>
                        <a:t>Abstract: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A web-based personal finance management system.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Tracks, visualizes, and predicts monthly expenses.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Uses Python Flask for backend and CSV for data storage.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Machine Learning (Linear Regression) predicts future spending.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Helps users make better budgeting decisions.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>
                          <a:solidFill>
                            <a:schemeClr val="bg1"/>
                          </a:solidFill>
                        </a:rPr>
                        <a:t>👤 → 💰 → 📊 → 🤖 → 🎯</a:t>
                      </a:r>
                    </a:p>
                    <a:p>
                      <a:endParaRPr lang="en-IN" sz="2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176234319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0244CB9-595F-0297-6339-F76CA1BE1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813" y="1443209"/>
            <a:ext cx="4125817" cy="412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49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DD8CDEC-0A67-8F19-B19B-79BC42C28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031850"/>
              </p:ext>
            </p:extLst>
          </p:nvPr>
        </p:nvGraphicFramePr>
        <p:xfrm>
          <a:off x="727112" y="750524"/>
          <a:ext cx="5210979" cy="53569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0979">
                  <a:extLst>
                    <a:ext uri="{9D8B030D-6E8A-4147-A177-3AD203B41FA5}">
                      <a16:colId xmlns:a16="http://schemas.microsoft.com/office/drawing/2014/main" val="134801543"/>
                    </a:ext>
                  </a:extLst>
                </a:gridCol>
              </a:tblGrid>
              <a:tr h="5356951">
                <a:tc>
                  <a:txBody>
                    <a:bodyPr/>
                    <a:lstStyle/>
                    <a:p>
                      <a:r>
                        <a:rPr lang="en-IN" sz="3200" dirty="0">
                          <a:solidFill>
                            <a:schemeClr val="bg1"/>
                          </a:solidFill>
                        </a:rPr>
                        <a:t>Challenges Faced During Development:</a:t>
                      </a:r>
                    </a:p>
                    <a:p>
                      <a:endParaRPr lang="en-IN" sz="1600" dirty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Handling CSV data updates without overwriting or losing records.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Integrating machine learning prediction with Flask routing.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Rendering multiple plots and ensuring they update correctly.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Managing errors when users entered invalid or missing input.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Fixing UI alignment and ensuring smooth navigation between pages.</a:t>
                      </a:r>
                    </a:p>
                    <a:p>
                      <a:endParaRPr lang="en-IN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174473833"/>
                  </a:ext>
                </a:extLst>
              </a:tr>
            </a:tbl>
          </a:graphicData>
        </a:graphic>
      </p:graphicFrame>
      <p:pic>
        <p:nvPicPr>
          <p:cNvPr id="5122" name="Picture 2" descr="AI Expense Tracking: NLP Use Cases for Startups">
            <a:extLst>
              <a:ext uri="{FF2B5EF4-FFF2-40B4-BE49-F238E27FC236}">
                <a16:creationId xmlns:a16="http://schemas.microsoft.com/office/drawing/2014/main" id="{01C2280E-2076-F6A9-D619-EBEA9014C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55074"/>
            <a:ext cx="5982161" cy="398810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528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911AF23-1AED-9B31-27E9-6A67E2C087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465592"/>
              </p:ext>
            </p:extLst>
          </p:nvPr>
        </p:nvGraphicFramePr>
        <p:xfrm>
          <a:off x="6261253" y="407624"/>
          <a:ext cx="5636964" cy="569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6964">
                  <a:extLst>
                    <a:ext uri="{9D8B030D-6E8A-4147-A177-3AD203B41FA5}">
                      <a16:colId xmlns:a16="http://schemas.microsoft.com/office/drawing/2014/main" val="1537765724"/>
                    </a:ext>
                  </a:extLst>
                </a:gridCol>
              </a:tblGrid>
              <a:tr h="5559478">
                <a:tc>
                  <a:txBody>
                    <a:bodyPr/>
                    <a:lstStyle/>
                    <a:p>
                      <a:r>
                        <a:rPr lang="en-IN" sz="3200" b="1" dirty="0">
                          <a:solidFill>
                            <a:schemeClr val="bg1"/>
                          </a:solidFill>
                        </a:rPr>
                        <a:t>Future Enhancements:</a:t>
                      </a:r>
                    </a:p>
                    <a:p>
                      <a:endParaRPr lang="en-IN" sz="2400" b="1" dirty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Add a </a:t>
                      </a:r>
                      <a:r>
                        <a:rPr lang="en-IN" sz="2400" b="1" dirty="0">
                          <a:solidFill>
                            <a:schemeClr val="bg1"/>
                          </a:solidFill>
                        </a:rPr>
                        <a:t>mobile app </a:t>
                      </a: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version for easier access on smartphones.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Integrate a real database like MySQL or Firebase instead of CSV storage.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Use advanced machine learning models like Random Forest or LSTM for better prediction accuracy.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Add automatic expense categorization using NLP or OCR for reading bills/receipts.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Enable multi-user cloud support with email login and secure authentication.</a:t>
                      </a:r>
                    </a:p>
                    <a:p>
                      <a:endParaRPr lang="en-IN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996389009"/>
                  </a:ext>
                </a:extLst>
              </a:tr>
            </a:tbl>
          </a:graphicData>
        </a:graphic>
      </p:graphicFrame>
      <p:pic>
        <p:nvPicPr>
          <p:cNvPr id="3" name="Picture 4" descr="Expense AI - Smart Expense Tracking with AI-Powered Receipt Scanning">
            <a:extLst>
              <a:ext uri="{FF2B5EF4-FFF2-40B4-BE49-F238E27FC236}">
                <a16:creationId xmlns:a16="http://schemas.microsoft.com/office/drawing/2014/main" id="{90B91C63-BEB3-BACF-9D3E-C9043A87F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51893" y="534316"/>
            <a:ext cx="7447893" cy="632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566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6E9F833-A231-A4DC-D769-B519586BF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34689" cy="6858000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32C2EA4-21AA-9CDA-2C2C-C8D01FF0F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473550"/>
              </p:ext>
            </p:extLst>
          </p:nvPr>
        </p:nvGraphicFramePr>
        <p:xfrm>
          <a:off x="7976213" y="2162875"/>
          <a:ext cx="4043190" cy="2210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190">
                  <a:extLst>
                    <a:ext uri="{9D8B030D-6E8A-4147-A177-3AD203B41FA5}">
                      <a16:colId xmlns:a16="http://schemas.microsoft.com/office/drawing/2014/main" val="1490816549"/>
                    </a:ext>
                  </a:extLst>
                </a:gridCol>
              </a:tblGrid>
              <a:tr h="2210822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The system proves that automation and machine learning can simplify financial planning and improve budgeting accuracy.</a:t>
                      </a:r>
                      <a:endParaRPr lang="en-IN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1446626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515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2860D4-E675-4BB7-DFB9-765DFA059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38" y="230436"/>
            <a:ext cx="6087737" cy="60877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DCE5A9-B457-9F43-307B-9CFD2201B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051" y="1167788"/>
            <a:ext cx="5395511" cy="35970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99290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F558C30-43B1-9408-04D3-6C9DD380F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427791"/>
              </p:ext>
            </p:extLst>
          </p:nvPr>
        </p:nvGraphicFramePr>
        <p:xfrm>
          <a:off x="5321147" y="467247"/>
          <a:ext cx="6169445" cy="5923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9445">
                  <a:extLst>
                    <a:ext uri="{9D8B030D-6E8A-4147-A177-3AD203B41FA5}">
                      <a16:colId xmlns:a16="http://schemas.microsoft.com/office/drawing/2014/main" val="9341170"/>
                    </a:ext>
                  </a:extLst>
                </a:gridCol>
              </a:tblGrid>
              <a:tr h="5923506">
                <a:tc>
                  <a:txBody>
                    <a:bodyPr/>
                    <a:lstStyle/>
                    <a:p>
                      <a:r>
                        <a:rPr lang="en-IN" sz="3600" dirty="0">
                          <a:solidFill>
                            <a:schemeClr val="bg1"/>
                          </a:solidFill>
                        </a:rPr>
                        <a:t>Problem Statement: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People often struggle to track and manage their daily expenses.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Manual tracking is time-consuming and error-prone.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No visual insights to understand spending patterns.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Users cannot estimate future expenses based on past trends.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Lack of automated tools affects budgeting and financial planning.</a:t>
                      </a:r>
                    </a:p>
                    <a:p>
                      <a:pPr marL="342900" indent="-342900" algn="l">
                        <a:buFont typeface="Wingdings" panose="05000000000000000000" pitchFamily="2" charset="2"/>
                        <a:buChar char="v"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So, to solve these financial struggles, we developed a smart expense tracking and forecasting system that helps users manage their money effortlessly.</a:t>
                      </a:r>
                      <a:endParaRPr lang="en-IN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289084229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8ADFA8AE-584B-AE8E-16CC-2DAB7EB5B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356" y="3429000"/>
            <a:ext cx="2575043" cy="3203436"/>
          </a:xfrm>
          <a:prstGeom prst="rect">
            <a:avLst/>
          </a:prstGeom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1B31D661-4CE3-88DD-C429-5694C267C3E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937D67-ECA5-21C1-E0D7-F12892CD7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284" y="467247"/>
            <a:ext cx="4011518" cy="267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10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A4DBBEF-D436-0C7E-088A-FA24E0EC3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860332"/>
              </p:ext>
            </p:extLst>
          </p:nvPr>
        </p:nvGraphicFramePr>
        <p:xfrm>
          <a:off x="749148" y="466277"/>
          <a:ext cx="5728770" cy="550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8770">
                  <a:extLst>
                    <a:ext uri="{9D8B030D-6E8A-4147-A177-3AD203B41FA5}">
                      <a16:colId xmlns:a16="http://schemas.microsoft.com/office/drawing/2014/main" val="386369588"/>
                    </a:ext>
                  </a:extLst>
                </a:gridCol>
              </a:tblGrid>
              <a:tr h="5097241">
                <a:tc>
                  <a:txBody>
                    <a:bodyPr/>
                    <a:lstStyle/>
                    <a:p>
                      <a:r>
                        <a:rPr lang="en-IN" sz="3600" dirty="0">
                          <a:solidFill>
                            <a:schemeClr val="bg1"/>
                          </a:solidFill>
                        </a:rPr>
                        <a:t>Proposed Solution:</a:t>
                      </a:r>
                    </a:p>
                    <a:p>
                      <a:endParaRPr lang="en-IN" sz="1100" dirty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A web-based expense tracking and forecasting system.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Allows users to add, edit, delete, and manage daily spending.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Automatically generates visual insights using charts and graphs.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Uses Machine Learning to predict next month’s expenses.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Provides downloadable reports to support financial decision-making.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User-friendly dashboard for quick analysis and monitoring.</a:t>
                      </a:r>
                    </a:p>
                    <a:p>
                      <a:endParaRPr lang="en-IN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466487570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E172159-7F86-B89E-8F9F-EA629931C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002" y="1421176"/>
            <a:ext cx="4941064" cy="329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595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7E2124C-E7CB-B0CF-ADF2-940C939D5B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795774"/>
              </p:ext>
            </p:extLst>
          </p:nvPr>
        </p:nvGraphicFramePr>
        <p:xfrm>
          <a:off x="4803355" y="335280"/>
          <a:ext cx="7160964" cy="618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60964">
                  <a:extLst>
                    <a:ext uri="{9D8B030D-6E8A-4147-A177-3AD203B41FA5}">
                      <a16:colId xmlns:a16="http://schemas.microsoft.com/office/drawing/2014/main" val="940656166"/>
                    </a:ext>
                  </a:extLst>
                </a:gridCol>
              </a:tblGrid>
              <a:tr h="6180463">
                <a:tc>
                  <a:txBody>
                    <a:bodyPr/>
                    <a:lstStyle/>
                    <a:p>
                      <a:r>
                        <a:rPr lang="en-IN" sz="3600" dirty="0">
                          <a:solidFill>
                            <a:schemeClr val="bg1"/>
                          </a:solidFill>
                        </a:rPr>
                        <a:t>Technologies &amp; Frameworks Used: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Python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bg1"/>
                          </a:solidFill>
                        </a:rPr>
                        <a:t>—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bg1"/>
                          </a:solidFill>
                        </a:rPr>
                        <a:t>Core programming language used for backend logic, data analysis, and machine learning.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Flask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bg1"/>
                          </a:solidFill>
                        </a:rPr>
                        <a:t>— Lightweight web framework used to build the application interface and handle routing.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Pandas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bg1"/>
                          </a:solidFill>
                        </a:rPr>
                        <a:t>— Used for dataset handling, cleaning, grouping, and preprocessing operations.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NumPy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bg1"/>
                          </a:solidFill>
                        </a:rPr>
                        <a:t>— Performs numerical computations and supports feature engineering for the ML model.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Matplotlib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bg1"/>
                          </a:solidFill>
                        </a:rPr>
                        <a:t>— Generates bar charts, line graphs, and other data visualizations.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Seaborn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bg1"/>
                          </a:solidFill>
                        </a:rPr>
                        <a:t>— Creates advanced and visually appealing statistical plots.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Scikit-Learn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bg1"/>
                          </a:solidFill>
                        </a:rPr>
                        <a:t>— Used to build, train, and evaluate the Linear Regression machine learning model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HTML/CSS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bg1"/>
                          </a:solidFill>
                        </a:rPr>
                        <a:t>— Used for the front-end structure and styling of the dashboard and forms.</a:t>
                      </a:r>
                    </a:p>
                    <a:p>
                      <a:endParaRPr lang="en-IN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32246571"/>
                  </a:ext>
                </a:extLst>
              </a:tr>
            </a:tbl>
          </a:graphicData>
        </a:graphic>
      </p:graphicFrame>
      <p:sp>
        <p:nvSpPr>
          <p:cNvPr id="3" name="AutoShape 2" descr="Uploaded image">
            <a:extLst>
              <a:ext uri="{FF2B5EF4-FFF2-40B4-BE49-F238E27FC236}">
                <a16:creationId xmlns:a16="http://schemas.microsoft.com/office/drawing/2014/main" id="{7B1CD17F-4985-E08E-BB19-0341F23BBE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963F80-0E9D-0B94-CF8B-CCED84B7F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3" y="1369046"/>
            <a:ext cx="4515067" cy="411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47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Generated image">
            <a:extLst>
              <a:ext uri="{FF2B5EF4-FFF2-40B4-BE49-F238E27FC236}">
                <a16:creationId xmlns:a16="http://schemas.microsoft.com/office/drawing/2014/main" id="{E00C0582-756E-06E3-40E4-A3CD5DEC82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0BBFCA-26A5-549A-104D-4C51E7981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7385" y="406017"/>
            <a:ext cx="3827443" cy="5741165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758E7AD-F386-2AB5-3819-0A9EDD894D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71233"/>
              </p:ext>
            </p:extLst>
          </p:nvPr>
        </p:nvGraphicFramePr>
        <p:xfrm>
          <a:off x="1454227" y="936433"/>
          <a:ext cx="5519449" cy="4197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9449">
                  <a:extLst>
                    <a:ext uri="{9D8B030D-6E8A-4147-A177-3AD203B41FA5}">
                      <a16:colId xmlns:a16="http://schemas.microsoft.com/office/drawing/2014/main" val="3953785002"/>
                    </a:ext>
                  </a:extLst>
                </a:gridCol>
              </a:tblGrid>
              <a:tr h="4197427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 The architecture is based on a simple client–server model using Flask.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User inputs are handled through a web interface built with HTML and CSS.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 Data is stored and managed in a CSV file using Pandas and NumPy.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A machine learning model (Scikit-Learn) analyzes past data to predict expenses.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Visualizations and reports are generated using Matplotlib and displayed on the dashboard.</a:t>
                      </a:r>
                      <a:endParaRPr lang="en-IN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69959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5417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CAFEB-AA8D-E814-9D82-CDE0AD78F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973" y="627962"/>
            <a:ext cx="8251633" cy="859314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RESULTS AND OUTPUTS: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AF297C9-39D8-216B-AFDC-5DC1C2BAD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678276"/>
              </p:ext>
            </p:extLst>
          </p:nvPr>
        </p:nvGraphicFramePr>
        <p:xfrm>
          <a:off x="1204510" y="1487276"/>
          <a:ext cx="9782980" cy="49650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2980">
                  <a:extLst>
                    <a:ext uri="{9D8B030D-6E8A-4147-A177-3AD203B41FA5}">
                      <a16:colId xmlns:a16="http://schemas.microsoft.com/office/drawing/2014/main" val="2928984908"/>
                    </a:ext>
                  </a:extLst>
                </a:gridCol>
              </a:tblGrid>
              <a:tr h="4965037">
                <a:tc>
                  <a:txBody>
                    <a:bodyPr/>
                    <a:lstStyle/>
                    <a:p>
                      <a:r>
                        <a:rPr lang="en-IN" sz="2800" dirty="0">
                          <a:solidFill>
                            <a:schemeClr val="bg1"/>
                          </a:solidFill>
                        </a:rPr>
                        <a:t>Step 1: </a:t>
                      </a: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Run </a:t>
                      </a:r>
                      <a:r>
                        <a:rPr lang="en-IN" sz="2400" b="1" dirty="0">
                          <a:solidFill>
                            <a:schemeClr val="bg1"/>
                          </a:solidFill>
                          <a:latin typeface="Bradley Hand ITC" panose="03070402050302030203" pitchFamily="66" charset="0"/>
                        </a:rPr>
                        <a:t>python app.py </a:t>
                      </a: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in terminal. And it will generate a link </a:t>
                      </a:r>
                      <a:r>
                        <a:rPr lang="en-IN" sz="2400" b="1" dirty="0">
                          <a:solidFill>
                            <a:schemeClr val="bg1"/>
                          </a:solidFill>
                        </a:rPr>
                        <a:t>http://127.0.0.1:5000 </a:t>
                      </a: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or type </a:t>
                      </a:r>
                      <a:r>
                        <a:rPr lang="en-IN" sz="2400" b="1" dirty="0">
                          <a:solidFill>
                            <a:schemeClr val="bg1"/>
                          </a:solidFill>
                        </a:rPr>
                        <a:t>localhost:5000 </a:t>
                      </a: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in browser.</a:t>
                      </a:r>
                    </a:p>
                    <a:p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Click on that link it will direct into the login form.</a:t>
                      </a:r>
                    </a:p>
                    <a:p>
                      <a:endParaRPr lang="en-IN" sz="2400" dirty="0">
                        <a:solidFill>
                          <a:schemeClr val="bg1"/>
                        </a:solidFill>
                      </a:endParaRPr>
                    </a:p>
                    <a:p>
                      <a:endParaRPr lang="en-IN" sz="2400" dirty="0">
                        <a:solidFill>
                          <a:schemeClr val="bg1"/>
                        </a:solidFill>
                      </a:endParaRPr>
                    </a:p>
                    <a:p>
                      <a:endParaRPr lang="en-IN" sz="2400" dirty="0">
                        <a:solidFill>
                          <a:schemeClr val="bg1"/>
                        </a:solidFill>
                      </a:endParaRPr>
                    </a:p>
                    <a:p>
                      <a:endParaRPr lang="en-IN" sz="2400" dirty="0">
                        <a:solidFill>
                          <a:schemeClr val="bg1"/>
                        </a:solidFill>
                      </a:endParaRPr>
                    </a:p>
                    <a:p>
                      <a:endParaRPr lang="en-IN" sz="2400" dirty="0">
                        <a:solidFill>
                          <a:schemeClr val="bg1"/>
                        </a:solidFill>
                      </a:endParaRPr>
                    </a:p>
                    <a:p>
                      <a:endParaRPr lang="en-IN" sz="24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IN" sz="2800" dirty="0">
                          <a:solidFill>
                            <a:schemeClr val="bg1"/>
                          </a:solidFill>
                        </a:rPr>
                        <a:t>Step 2: </a:t>
                      </a: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The login form consists of default </a:t>
                      </a:r>
                      <a:r>
                        <a:rPr lang="en-IN" sz="2400" b="1" dirty="0">
                          <a:solidFill>
                            <a:schemeClr val="bg1"/>
                          </a:solidFill>
                        </a:rPr>
                        <a:t>username </a:t>
                      </a: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en-IN" sz="2400" b="1" dirty="0">
                          <a:solidFill>
                            <a:schemeClr val="bg1"/>
                          </a:solidFill>
                        </a:rPr>
                        <a:t>divya </a:t>
                      </a: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and </a:t>
                      </a:r>
                      <a:r>
                        <a:rPr lang="en-IN" sz="2400" b="1" dirty="0">
                          <a:solidFill>
                            <a:schemeClr val="bg1"/>
                          </a:solidFill>
                        </a:rPr>
                        <a:t>password</a:t>
                      </a: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:</a:t>
                      </a:r>
                      <a:r>
                        <a:rPr lang="en-IN" sz="2400" b="1" dirty="0">
                          <a:solidFill>
                            <a:schemeClr val="bg1"/>
                          </a:solidFill>
                        </a:rPr>
                        <a:t>1234.</a:t>
                      </a:r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 And there will be register form for the registration of new user. After the registration we can login and open the home page</a:t>
                      </a:r>
                      <a:r>
                        <a:rPr lang="en-IN" sz="24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678701887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5E7A3D3-0DE1-1538-4E2E-B622899F3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973" y="3003483"/>
            <a:ext cx="9011520" cy="160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3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5BFA58E-0494-BC41-4EAB-A02A8519D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198054"/>
              </p:ext>
            </p:extLst>
          </p:nvPr>
        </p:nvGraphicFramePr>
        <p:xfrm>
          <a:off x="1115561" y="382180"/>
          <a:ext cx="9107746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07746">
                  <a:extLst>
                    <a:ext uri="{9D8B030D-6E8A-4147-A177-3AD203B41FA5}">
                      <a16:colId xmlns:a16="http://schemas.microsoft.com/office/drawing/2014/main" val="3039148047"/>
                    </a:ext>
                  </a:extLst>
                </a:gridCol>
              </a:tblGrid>
              <a:tr h="338151"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bg1"/>
                          </a:solidFill>
                        </a:rPr>
                        <a:t>Register Form and Login Form:</a:t>
                      </a:r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07829701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8E96A60-EAAB-B194-58B6-C4F72604A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59" y="3773350"/>
            <a:ext cx="9107747" cy="3053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E08751-EDE7-8C46-65DF-310B2EFE9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039" y="950595"/>
            <a:ext cx="8350786" cy="265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08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EDB642-2F04-2EC7-181F-5C934C639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04" y="1397901"/>
            <a:ext cx="10760991" cy="15119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286FF9-41F6-B83F-B8F4-BE640F847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959" y="3117910"/>
            <a:ext cx="9977610" cy="31345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4A0A69D-36A0-E58C-49A5-A06ACFE896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049495"/>
              </p:ext>
            </p:extLst>
          </p:nvPr>
        </p:nvGraphicFramePr>
        <p:xfrm>
          <a:off x="803639" y="372444"/>
          <a:ext cx="10672856" cy="8173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2856">
                  <a:extLst>
                    <a:ext uri="{9D8B030D-6E8A-4147-A177-3AD203B41FA5}">
                      <a16:colId xmlns:a16="http://schemas.microsoft.com/office/drawing/2014/main" val="2496832809"/>
                    </a:ext>
                  </a:extLst>
                </a:gridCol>
              </a:tblGrid>
              <a:tr h="817377">
                <a:tc>
                  <a:txBody>
                    <a:bodyPr/>
                    <a:lstStyle/>
                    <a:p>
                      <a:r>
                        <a:rPr lang="en-IN" sz="2400" dirty="0">
                          <a:solidFill>
                            <a:schemeClr val="bg1"/>
                          </a:solidFill>
                        </a:rPr>
                        <a:t>Step 3:</a:t>
                      </a:r>
                      <a:r>
                        <a:rPr lang="en-IN" sz="2000" b="0" dirty="0">
                          <a:solidFill>
                            <a:schemeClr val="bg1"/>
                          </a:solidFill>
                        </a:rPr>
                        <a:t>It will appear as shown in figure after login.</a:t>
                      </a:r>
                    </a:p>
                    <a:p>
                      <a:r>
                        <a:rPr lang="en-IN" sz="2000" b="0" dirty="0">
                          <a:solidFill>
                            <a:schemeClr val="bg1"/>
                          </a:solidFill>
                        </a:rPr>
                        <a:t>Click the person and select the train months and click predict to see the information and plots..</a:t>
                      </a:r>
                    </a:p>
                  </a:txBody>
                  <a:tcPr>
                    <a:blipFill>
                      <a:blip r:embed="rId4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351942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2430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306</TotalTime>
  <Words>842</Words>
  <Application>Microsoft Office PowerPoint</Application>
  <PresentationFormat>Widescreen</PresentationFormat>
  <Paragraphs>92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Bradley Hand ITC</vt:lpstr>
      <vt:lpstr>Georgia</vt:lpstr>
      <vt:lpstr>Tw Cen MT</vt:lpstr>
      <vt:lpstr>Wingdings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AND OUTPUTS: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Divya sri</dc:creator>
  <cp:lastModifiedBy>Divya sri</cp:lastModifiedBy>
  <cp:revision>30</cp:revision>
  <dcterms:created xsi:type="dcterms:W3CDTF">2025-11-29T15:37:34Z</dcterms:created>
  <dcterms:modified xsi:type="dcterms:W3CDTF">2025-12-15T13:13:59Z</dcterms:modified>
</cp:coreProperties>
</file>